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87" r:id="rId4"/>
    <p:sldId id="260" r:id="rId5"/>
    <p:sldId id="272" r:id="rId6"/>
    <p:sldId id="334" r:id="rId7"/>
    <p:sldId id="335" r:id="rId8"/>
    <p:sldId id="258" r:id="rId9"/>
    <p:sldId id="278" r:id="rId10"/>
    <p:sldId id="282" r:id="rId11"/>
    <p:sldId id="336" r:id="rId12"/>
    <p:sldId id="337" r:id="rId13"/>
    <p:sldId id="338" r:id="rId14"/>
    <p:sldId id="339" r:id="rId15"/>
    <p:sldId id="340" r:id="rId16"/>
    <p:sldId id="341" r:id="rId17"/>
    <p:sldId id="289" r:id="rId18"/>
    <p:sldId id="290" r:id="rId19"/>
    <p:sldId id="310" r:id="rId20"/>
    <p:sldId id="309" r:id="rId21"/>
    <p:sldId id="323" r:id="rId22"/>
    <p:sldId id="324" r:id="rId23"/>
    <p:sldId id="327" r:id="rId24"/>
    <p:sldId id="326" r:id="rId25"/>
    <p:sldId id="317" r:id="rId26"/>
    <p:sldId id="322" r:id="rId27"/>
    <p:sldId id="325" r:id="rId28"/>
    <p:sldId id="319" r:id="rId29"/>
    <p:sldId id="320" r:id="rId30"/>
    <p:sldId id="321" r:id="rId31"/>
    <p:sldId id="318" r:id="rId32"/>
    <p:sldId id="328" r:id="rId33"/>
    <p:sldId id="329" r:id="rId34"/>
    <p:sldId id="330" r:id="rId35"/>
    <p:sldId id="331" r:id="rId36"/>
    <p:sldId id="332" r:id="rId37"/>
    <p:sldId id="333" r:id="rId3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BEA228-84CF-49A4-A6F4-7C442C140DE9}" v="57" dt="2022-04-04T18:34:14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364" autoAdjust="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93528-8697-4BEA-A87F-6EB01D1B4BB5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CC887-ED25-42B7-AD0E-8607F1E4B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55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67A9E-A52F-4E65-9BD9-EF0283DCA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54C631-76E6-40AE-BAE3-594D26FED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1F3011-2F10-4CB8-890A-32E5448BE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6ED80B-0065-43C8-8542-A9923286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9D6D1E-49D8-4A14-AC62-184F6A799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250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86805-4580-4C70-8127-736988E5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85ABDC-5F36-488B-94E0-B892AE8E0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804A-824D-4942-84BA-8901CA1C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23D40F-6181-465A-9CAB-98ADCE77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C2EED9-244B-41E5-ACB0-C91089C8B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756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9FAAAC-427C-4755-8C7D-6DA43891F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CA280D-015F-40CE-8D38-A0F6D5428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796A58-E445-49C1-8BE0-383E9A30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CA22DC-B925-4C00-AABA-86BCCA8D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E5D482-08A0-4A29-836A-3AB7A0B8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472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F97679-2480-41A2-87B3-A8B8AAA4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1AE54B-78CD-44C3-9D8A-BADBEABA0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730FA9-11CB-4C4D-8901-D45941A6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43EFEC-32DD-4F51-842A-4E09CB85E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12104E-D3EC-4C4A-B7E3-9CBE6F8B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152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639FD-439C-495A-8E0D-5ED2F59C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32D610-B4C8-4C4A-AB0D-FD1B96C23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EFFD-8731-4B24-9272-5AC19CED8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71EBB-FC5E-4AB3-BECE-6E2186525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656BF4-5E86-43B3-B85E-B71067C2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9654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E3D31-D2EB-4C74-BDF1-DC25905B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9D5C85-C47F-4367-BF54-4A5E33837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640BD4-B230-42CC-8432-AED1C3DF1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BA6551-A22B-4439-A27F-7A9BDE435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83216F-8BC4-40A9-97AE-8371662B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745998-14BF-45E2-B3BA-B9684BA4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755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B2AD3-06F7-4EAC-BA53-96AB5EE4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DE45DC-7226-4905-9D82-4EECBA970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42A70B-F52A-4699-BA92-C07799474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A5C34A4-D508-440C-8FB8-199B08933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A1B077-BA23-4191-B2F9-C4244F18D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3B4BD6-19CF-4739-8B8B-FFF56EE28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5751C8-7394-453B-AD53-EF07F047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220F506-FA4A-4EDD-A45C-3B7C6FF0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066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49391-0BE7-49D4-A5F1-0CF41C928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43B4D95-991A-4D9B-9B4F-73651B792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C83522-D0D7-4062-A3FC-AB7C97FDB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3AE986-644F-43C0-9EE2-65FEEE6DF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637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C95F88-790E-4FC6-AE0B-2AB93715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C7701B-32F3-4C8D-AC8A-A45E346B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6B9ED9-2F77-4A00-B7FC-AD87B9D0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41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79400-9B2C-40A9-9ED0-552493FF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EA224D-0C12-4BFC-A78D-B12507429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41FCE6-9558-48F9-AFB2-0BBDACD5E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D4AC99-9DB5-4BBE-8379-4CB4C683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004189-53FB-441C-8D2D-F9AA001D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2C6A5A-1965-4F23-A205-BA0402B4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693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66AA6-BD65-4C17-B8EE-4041DC4D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B9B547-62E9-46AA-B170-BF1DF3BA1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CAC15F-51EF-49DC-86A9-B8B18F855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B3FC2F-6415-4B09-98E1-4A872F38A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0365C3-20D5-434A-94DE-885F6AC0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4E99AA-B968-4320-8D65-34E2D61B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987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87B8253-6116-47B2-9BCB-46F25BC2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BB0D9A-892F-4EFB-A0A4-0A1447B67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C1F14-6252-4C26-A2E3-CDD27C6DE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2BBF9-70A6-4418-A0F8-9565829E6AD3}" type="datetimeFigureOut">
              <a:rPr lang="es-MX" smtClean="0"/>
              <a:t>19/02/2024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383119-16CE-4AB1-ABD1-CD05E2FE7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88C7CB-B4CD-4B7B-8F6A-801D83110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F1CB2-B4EA-4592-8796-A7679C35B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299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68548" cy="6858000"/>
          </a:xfrm>
          <a:prstGeom prst="rect">
            <a:avLst/>
          </a:prstGeom>
          <a:solidFill>
            <a:srgbClr val="658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6E3E6B-53F3-4534-BE04-71373B66C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6"/>
            <a:ext cx="4208656" cy="3034857"/>
          </a:xfrm>
        </p:spPr>
        <p:txBody>
          <a:bodyPr anchor="b">
            <a:normAutofit/>
          </a:bodyPr>
          <a:lstStyle/>
          <a:p>
            <a:pPr algn="r"/>
            <a:br>
              <a:rPr lang="es-MX" sz="5000" b="1" dirty="0">
                <a:solidFill>
                  <a:srgbClr val="FFFFFF"/>
                </a:solidFill>
                <a:latin typeface="Abadi Extra Light" panose="020B0204020104020204" pitchFamily="34" charset="0"/>
              </a:rPr>
            </a:br>
            <a:r>
              <a:rPr lang="es-MX" sz="50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REPORTE MENSUAL </a:t>
            </a:r>
            <a:br>
              <a:rPr lang="es-MX" sz="5000" b="1" dirty="0">
                <a:solidFill>
                  <a:srgbClr val="FFFFFF"/>
                </a:solidFill>
                <a:latin typeface="Abadi Extra Light" panose="020B0204020104020204" pitchFamily="34" charset="0"/>
              </a:rPr>
            </a:br>
            <a:endParaRPr lang="es-MX" sz="5000" b="1" dirty="0">
              <a:solidFill>
                <a:srgbClr val="FFFFFF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562A1F-FDB5-42B4-B887-F6D93BCA7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2" y="4013166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s-MX" b="1" dirty="0">
                <a:solidFill>
                  <a:srgbClr val="FFFFFF"/>
                </a:solidFill>
                <a:latin typeface="Abadi Extra Light" panose="020B0204020104020204" pitchFamily="34" charset="0"/>
              </a:rPr>
              <a:t>ENERO 2024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B87CBA2E-8FC7-4BCB-8613-925408C8A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115" y="2321136"/>
            <a:ext cx="5479209" cy="220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0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4CF5D-6CD9-44D4-B776-F643E27A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121"/>
            <a:ext cx="10515600" cy="672751"/>
          </a:xfrm>
        </p:spPr>
        <p:txBody>
          <a:bodyPr>
            <a:normAutofit/>
          </a:bodyPr>
          <a:lstStyle/>
          <a:p>
            <a:r>
              <a:rPr lang="es-MX" sz="2500" b="1" dirty="0"/>
              <a:t>CONSUMO ALUMBRADO PÚBLICO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7A2334-9339-48E4-821F-CA131117D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31" y="5820119"/>
            <a:ext cx="2304488" cy="9327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48B30C-0D5D-B4F6-5365-8A56E57CA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62345"/>
            <a:ext cx="10515599" cy="45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62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AD0B2-37C0-E338-4480-FDBE4F58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E05EE-C00F-B853-B51A-185D1DB8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121"/>
            <a:ext cx="10515600" cy="672751"/>
          </a:xfrm>
        </p:spPr>
        <p:txBody>
          <a:bodyPr>
            <a:normAutofit/>
          </a:bodyPr>
          <a:lstStyle/>
          <a:p>
            <a:r>
              <a:rPr lang="es-MX" sz="2500" b="1" dirty="0"/>
              <a:t>CONSUMO ALUMBRADO PÚBLICO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EF3C66-79AC-E992-C601-B03EE7E9B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31" y="5820119"/>
            <a:ext cx="2304488" cy="9327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FAA3DB-5FC2-BACC-2203-D166BE166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97748"/>
            <a:ext cx="10515600" cy="46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19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2132D-AB1F-7097-05F7-8E52993C6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B3F48-C222-FBFB-5FE4-F2D42C4EA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121"/>
            <a:ext cx="10515600" cy="672751"/>
          </a:xfrm>
        </p:spPr>
        <p:txBody>
          <a:bodyPr>
            <a:normAutofit/>
          </a:bodyPr>
          <a:lstStyle/>
          <a:p>
            <a:r>
              <a:rPr lang="es-MX" sz="2500" b="1" dirty="0"/>
              <a:t>CONSUMO ALUMBRADO PÚBLICO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57FC80-EB69-D8D7-A11A-278AD7BC4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31" y="5820119"/>
            <a:ext cx="2304488" cy="9327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D16F79-9A00-67B1-F638-595A5D505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7390"/>
            <a:ext cx="10515599" cy="45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97DA-D4B4-DCAB-2FFF-060AA43DD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108BF-6F98-E92C-3549-1927A2E58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121"/>
            <a:ext cx="10515600" cy="672751"/>
          </a:xfrm>
        </p:spPr>
        <p:txBody>
          <a:bodyPr>
            <a:normAutofit/>
          </a:bodyPr>
          <a:lstStyle/>
          <a:p>
            <a:r>
              <a:rPr lang="es-MX" sz="2500" b="1" dirty="0"/>
              <a:t>CONSUMO ALUMBRADO PÚBLICO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139D14-CE5F-8048-AC49-1F3B0054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31" y="5820119"/>
            <a:ext cx="2304488" cy="9327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BA7E8A-ECDE-AF96-8B34-2E54F8A8B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427390"/>
            <a:ext cx="10515600" cy="43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15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B5090-5D61-22F5-5349-4A6286B8B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D83070-6CED-4EE8-30AB-9C7F2C07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121"/>
            <a:ext cx="10515600" cy="672751"/>
          </a:xfrm>
        </p:spPr>
        <p:txBody>
          <a:bodyPr>
            <a:normAutofit/>
          </a:bodyPr>
          <a:lstStyle/>
          <a:p>
            <a:r>
              <a:rPr lang="es-MX" sz="2500" b="1" dirty="0"/>
              <a:t>CONSUMO ALUMBRADO PÚBLICO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4D5CBB-66CE-C2CF-0823-78C2B687A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31" y="5820119"/>
            <a:ext cx="2304488" cy="9327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E13398-1970-11B5-AF94-720D21383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427390"/>
            <a:ext cx="10515600" cy="43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28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18EED-035E-B157-A182-B83C56C78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D6602-6415-0CC2-C6C0-70708B27E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121"/>
            <a:ext cx="10515600" cy="672751"/>
          </a:xfrm>
        </p:spPr>
        <p:txBody>
          <a:bodyPr>
            <a:normAutofit/>
          </a:bodyPr>
          <a:lstStyle/>
          <a:p>
            <a:r>
              <a:rPr lang="es-MX" sz="2500" b="1" dirty="0"/>
              <a:t>CONSUMO ALUMBRADO PÚBLICO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70EB4E-54E7-6ACF-6321-45D7F7611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31" y="5820119"/>
            <a:ext cx="2304488" cy="9327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DF15586-F4A5-5BF7-6890-B6F3752B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427391"/>
            <a:ext cx="10515600" cy="439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4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9BE85-343D-CABA-9F5F-CDE8422E3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60C73A-A94C-F4DA-8F6D-09E1AFE14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121"/>
            <a:ext cx="10515600" cy="672751"/>
          </a:xfrm>
        </p:spPr>
        <p:txBody>
          <a:bodyPr>
            <a:normAutofit/>
          </a:bodyPr>
          <a:lstStyle/>
          <a:p>
            <a:r>
              <a:rPr lang="es-MX" sz="2500" b="1" dirty="0"/>
              <a:t>CONSUMO ALUMBRADO PÚBLICO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E3D9FC-2B4C-0F82-EA1F-ABA713F70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31" y="5820119"/>
            <a:ext cx="2304488" cy="9327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B0FF8E-565C-7461-EF25-335810908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7391"/>
            <a:ext cx="10515600" cy="43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11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56172-FC1D-487D-972C-7A6687A4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6" y="581893"/>
            <a:ext cx="3771009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EVENTO DÍA DEL NIÑOS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ABRIL 29, 2022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28F8E6-A364-43EA-BFD1-E57D5B82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0"/>
            <a:ext cx="4781006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FC356172-FC1D-487D-972C-7A6687A4D0E9}"/>
              </a:ext>
            </a:extLst>
          </p:cNvPr>
          <p:cNvSpPr txBox="1">
            <a:spLocks/>
          </p:cNvSpPr>
          <p:nvPr/>
        </p:nvSpPr>
        <p:spPr>
          <a:xfrm>
            <a:off x="593956" y="678874"/>
            <a:ext cx="3923409" cy="3796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MEJORAS REALIZADAS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ENERO, 2024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958920" y="1943139"/>
            <a:ext cx="68041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2400" dirty="0"/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MX" sz="2400" dirty="0"/>
              <a:t>SE COLOCAN REFLECTORES EN ENTRADA AL PARQUE XAMAN-HA Y EN AV. CENTRAL.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MX" sz="2400" dirty="0"/>
              <a:t>SE REALIZA PODA EN CAMELLÓN DEL PARQUE XAMAN-HA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776690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56172-FC1D-487D-972C-7A6687A4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6" y="581893"/>
            <a:ext cx="3771009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EVENTO DÍA DEL NIÑOS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ABRIL 29, 2022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28F8E6-A364-43EA-BFD1-E57D5B82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0"/>
            <a:ext cx="4781006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FC356172-FC1D-487D-972C-7A6687A4D0E9}"/>
              </a:ext>
            </a:extLst>
          </p:cNvPr>
          <p:cNvSpPr txBox="1">
            <a:spLocks/>
          </p:cNvSpPr>
          <p:nvPr/>
        </p:nvSpPr>
        <p:spPr>
          <a:xfrm>
            <a:off x="746356" y="734292"/>
            <a:ext cx="3771009" cy="3158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bg1"/>
                </a:solidFill>
              </a:rPr>
              <a:t>DESAFIOS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121211" y="2779288"/>
            <a:ext cx="6681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/>
              <a:t>LOGRAR QUE TODA LA COMUNIDAD DE CDMK SEPA LOS ALCANCES Y SERVICIOS DE CIMA.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813832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CACB72-3535-4C1F-B618-F4CBD214F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356172-FC1D-487D-972C-7A6687A4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MTTO. VARIOS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28F8E6-A364-43EA-BFD1-E57D5B82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DA10E6-FE29-8075-4A7F-B1F8F2810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04" y="160340"/>
            <a:ext cx="2583191" cy="34442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3B83E1-10E2-9B6E-5322-73EBFCAAD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39" y="160340"/>
            <a:ext cx="4051859" cy="22780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C9F290-E854-1136-6751-8052E6C26EC2}"/>
              </a:ext>
            </a:extLst>
          </p:cNvPr>
          <p:cNvSpPr txBox="1"/>
          <p:nvPr/>
        </p:nvSpPr>
        <p:spPr>
          <a:xfrm>
            <a:off x="5135504" y="3667149"/>
            <a:ext cx="2583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Cambio de LED Paradero 25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A9A992-0FAB-BBF6-C016-A266D1858D7C}"/>
              </a:ext>
            </a:extLst>
          </p:cNvPr>
          <p:cNvSpPr txBox="1"/>
          <p:nvPr/>
        </p:nvSpPr>
        <p:spPr>
          <a:xfrm>
            <a:off x="7845540" y="2455176"/>
            <a:ext cx="4174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Cambio de LED Paradero 2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AA0A41F-555D-E382-0499-90B3694B4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10" y="2793730"/>
            <a:ext cx="2446293" cy="326172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63EEAE1-063B-9083-50EC-804A3096B9A1}"/>
              </a:ext>
            </a:extLst>
          </p:cNvPr>
          <p:cNvSpPr txBox="1"/>
          <p:nvPr/>
        </p:nvSpPr>
        <p:spPr>
          <a:xfrm>
            <a:off x="10363200" y="410142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badi" panose="020B0604020104020204" pitchFamily="34" charset="0"/>
              </a:rPr>
              <a:t>Reparación sistema de riego</a:t>
            </a:r>
          </a:p>
        </p:txBody>
      </p:sp>
    </p:spTree>
    <p:extLst>
      <p:ext uri="{BB962C8B-B14F-4D97-AF65-F5344CB8AC3E}">
        <p14:creationId xmlns:p14="http://schemas.microsoft.com/office/powerpoint/2010/main" val="2349168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2E8B2C-620A-40AE-BE2D-D651FB69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47" y="530213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 dirty="0"/>
              <a:t>CUOTAS MANTENIMIENTO RESUMEN DE COBRANZA </a:t>
            </a:r>
            <a:br>
              <a:rPr lang="en-US" sz="2500" b="1" dirty="0"/>
            </a:br>
            <a:r>
              <a:rPr lang="en-US" sz="2500" b="1" dirty="0"/>
              <a:t>ENERO 2024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AE3145-3B5F-48E9-8598-E14DCCAC0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163" y="5720956"/>
            <a:ext cx="2304401" cy="9279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6C4F8EC-C57E-10D3-6F73-5DF8F4204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52" y="3037841"/>
            <a:ext cx="10604095" cy="168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85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CACB72-3535-4C1F-B618-F4CBD214F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356172-FC1D-487D-972C-7A6687A4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MTTO VARIOS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28F8E6-A364-43EA-BFD1-E57D5B82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503AE4-F33B-FE59-4D14-83EE804E3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25" y="160339"/>
            <a:ext cx="2499692" cy="33329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D4E443-EDF3-2498-4D11-3DD8E69E1525}"/>
              </a:ext>
            </a:extLst>
          </p:cNvPr>
          <p:cNvSpPr txBox="1"/>
          <p:nvPr/>
        </p:nvSpPr>
        <p:spPr>
          <a:xfrm>
            <a:off x="5346427" y="3503759"/>
            <a:ext cx="258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Mtto. Contenedores heces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D13A99-242B-054E-7A75-8FD7476EB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43" y="160339"/>
            <a:ext cx="2499692" cy="333292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3ED5D59-27A7-77D6-9E71-C6C1BEEC9C99}"/>
              </a:ext>
            </a:extLst>
          </p:cNvPr>
          <p:cNvSpPr txBox="1"/>
          <p:nvPr/>
        </p:nvSpPr>
        <p:spPr>
          <a:xfrm>
            <a:off x="8210496" y="3509569"/>
            <a:ext cx="2583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Reparación luminaria Av. Boques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A0A1179-9AD0-4D1C-5606-F98034E17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26" y="4173115"/>
            <a:ext cx="3347789" cy="188313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DC03773-E220-5D86-4586-670E5B1AB558}"/>
              </a:ext>
            </a:extLst>
          </p:cNvPr>
          <p:cNvSpPr txBox="1"/>
          <p:nvPr/>
        </p:nvSpPr>
        <p:spPr>
          <a:xfrm>
            <a:off x="5474820" y="6177259"/>
            <a:ext cx="4054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Colocación rack de bicicletas en acceso Sur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7B3BEAC-1088-8C7E-A7AF-7280E019C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0" y="4173112"/>
            <a:ext cx="3203229" cy="18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70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F3CB32-9ED4-53AD-2BAC-A48BD6111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CB3BB22-138F-E320-BBDC-B00ED4515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8DEFD4-C11D-31C6-1ADD-978B59D0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MTTO VARIOS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40FEC5-F0EF-5C99-72C5-0042A067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37EE7EA5-E618-2642-2176-1D534DD6AB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472997-A38B-4A5D-25E6-CAED45CB0CFE}"/>
              </a:ext>
            </a:extLst>
          </p:cNvPr>
          <p:cNvSpPr txBox="1"/>
          <p:nvPr/>
        </p:nvSpPr>
        <p:spPr>
          <a:xfrm>
            <a:off x="6296251" y="2790454"/>
            <a:ext cx="453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Limpieza pila de cascadas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4C13C78-F543-C827-6D6E-E533F83427F2}"/>
              </a:ext>
            </a:extLst>
          </p:cNvPr>
          <p:cNvSpPr txBox="1"/>
          <p:nvPr/>
        </p:nvSpPr>
        <p:spPr>
          <a:xfrm>
            <a:off x="6296250" y="5805964"/>
            <a:ext cx="453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Limpieza letreros CDMK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6EE16B-06E9-93C2-256E-4AE5FF284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49" y="236175"/>
            <a:ext cx="4535188" cy="25510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C679EC5-FA5C-2D70-A286-0C91C4107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50" y="3254923"/>
            <a:ext cx="4535187" cy="255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61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3D7115-3A5B-0A1A-BB3A-D3D1C731C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5D38C8-C6FB-FDC9-6333-32D67004A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64661A-5B59-47A8-C21C-8CD06144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MTTO VARIOS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4BBCAA-A1BA-9F2B-0788-2420F0A5B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60A15556-20E9-13E0-312D-2016DFEFBD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44A2134-1A68-258F-C219-03ABE062BAD5}"/>
              </a:ext>
            </a:extLst>
          </p:cNvPr>
          <p:cNvSpPr txBox="1"/>
          <p:nvPr/>
        </p:nvSpPr>
        <p:spPr>
          <a:xfrm>
            <a:off x="5311361" y="2212558"/>
            <a:ext cx="3610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Mantenimiento boyas en Av. Bosques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601D2-1CA8-9E60-DCB6-FB30994E386B}"/>
              </a:ext>
            </a:extLst>
          </p:cNvPr>
          <p:cNvSpPr txBox="1"/>
          <p:nvPr/>
        </p:nvSpPr>
        <p:spPr>
          <a:xfrm>
            <a:off x="9224448" y="2871576"/>
            <a:ext cx="296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Cambio lampara fundida Av. Bosques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DAE323-3A23-8216-2336-7141FEFB2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62" y="88856"/>
            <a:ext cx="3743141" cy="21055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8CD065-BCA2-8F11-5201-F6BE8F65CF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41" b="37796"/>
          <a:stretch/>
        </p:blipFill>
        <p:spPr>
          <a:xfrm>
            <a:off x="9224451" y="88853"/>
            <a:ext cx="2916169" cy="277156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0279A40-C201-FA65-E713-CAD961D9FA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676" r="1041" b="35089"/>
          <a:stretch/>
        </p:blipFill>
        <p:spPr>
          <a:xfrm>
            <a:off x="5311359" y="2755788"/>
            <a:ext cx="3053988" cy="303361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B13FADE-D50B-B580-4B4E-9C08233A4834}"/>
              </a:ext>
            </a:extLst>
          </p:cNvPr>
          <p:cNvSpPr txBox="1"/>
          <p:nvPr/>
        </p:nvSpPr>
        <p:spPr>
          <a:xfrm>
            <a:off x="5311359" y="5789402"/>
            <a:ext cx="579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Se colocan reflectores en Av. Central y callejón Parque Xaman Ha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0C7B0DA-6489-5D13-2D86-C83815CE5A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11909" b="36948"/>
          <a:stretch/>
        </p:blipFill>
        <p:spPr>
          <a:xfrm>
            <a:off x="8667633" y="3374408"/>
            <a:ext cx="2434379" cy="24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36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33EC88-FEFF-7FDE-0D77-9DF985347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D00B0F6-C39D-702D-1562-B32EDE0EA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5BC76B-03A0-6CA5-8406-181DB9F5A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MTTO VARIOS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29630E-0876-EF40-D805-F19EC182A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D469153C-0DAA-873D-4A8D-B1B4ECDDD0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81126C-78EE-1CB4-D784-509A2D1A87E0}"/>
              </a:ext>
            </a:extLst>
          </p:cNvPr>
          <p:cNvSpPr txBox="1"/>
          <p:nvPr/>
        </p:nvSpPr>
        <p:spPr>
          <a:xfrm>
            <a:off x="5245190" y="3749758"/>
            <a:ext cx="266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Cambio de luminaria en Paseo los Parques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2E7EA62-8F36-2F90-24E1-06E541C92CD6}"/>
              </a:ext>
            </a:extLst>
          </p:cNvPr>
          <p:cNvSpPr txBox="1"/>
          <p:nvPr/>
        </p:nvSpPr>
        <p:spPr>
          <a:xfrm>
            <a:off x="8350197" y="3749260"/>
            <a:ext cx="296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Cambio de LED en letras de paradero 2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06E6159-1A95-FD02-476B-EB54F65B3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1" t="11207" r="29762"/>
          <a:stretch/>
        </p:blipFill>
        <p:spPr>
          <a:xfrm>
            <a:off x="5245189" y="142127"/>
            <a:ext cx="2666150" cy="360125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7DED19A-715F-5FE2-8B26-826A4F6C3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57" y="160338"/>
            <a:ext cx="1612369" cy="358304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4D3CA12-4B5C-F9DB-83A0-9395A017E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1700" b="-1"/>
          <a:stretch/>
        </p:blipFill>
        <p:spPr>
          <a:xfrm>
            <a:off x="5245188" y="4340909"/>
            <a:ext cx="3695911" cy="23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30E9AF-4353-38FB-9413-6B019E7FE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BD614B3-F925-2324-F100-A65CF7F7C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F49F2E-F298-5919-8250-AA1A32331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MTTO VARIOS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D09013-DE85-2BE8-ED5D-8D8C996C3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6EC8836F-46F7-6BCC-08E0-B1212D38D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C2F40C-F0C4-8BD1-109A-443014A6EA3F}"/>
              </a:ext>
            </a:extLst>
          </p:cNvPr>
          <p:cNvSpPr txBox="1"/>
          <p:nvPr/>
        </p:nvSpPr>
        <p:spPr>
          <a:xfrm>
            <a:off x="5220879" y="2189020"/>
            <a:ext cx="3610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Se coloca boya faltante en carril de desaceleración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9A457CB-7768-7542-3771-341AB2A59ADE}"/>
              </a:ext>
            </a:extLst>
          </p:cNvPr>
          <p:cNvSpPr txBox="1"/>
          <p:nvPr/>
        </p:nvSpPr>
        <p:spPr>
          <a:xfrm>
            <a:off x="5220879" y="5789402"/>
            <a:ext cx="5673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badi" panose="020B0604020104020204" pitchFamily="34" charset="0"/>
              </a:rPr>
              <a:t>Mantenimiento preventivo a bombas de cascadas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7B01D14-078A-55EA-2EE1-29A71C1E2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14" y="128687"/>
            <a:ext cx="3638735" cy="204579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D4A6A57-A244-AC70-712F-FDEA0985B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1" b="13500"/>
          <a:stretch/>
        </p:blipFill>
        <p:spPr>
          <a:xfrm>
            <a:off x="9648692" y="160339"/>
            <a:ext cx="2218314" cy="26809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808FF44-0319-C432-19C0-6D013395BC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9"/>
          <a:stretch/>
        </p:blipFill>
        <p:spPr>
          <a:xfrm>
            <a:off x="5220879" y="2805476"/>
            <a:ext cx="2571399" cy="295185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9232B5B-C0DD-F7D2-2CCF-0AAC6AF3DC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 b="25604"/>
          <a:stretch/>
        </p:blipFill>
        <p:spPr>
          <a:xfrm>
            <a:off x="8206686" y="2909628"/>
            <a:ext cx="2687330" cy="28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50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116D8B-62CF-9EDC-BAB3-7A1DF988A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B352B2-B696-7F68-F842-23CA5BDC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167814-7B0A-4AF4-1E75-C1333AF3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MTTO JARDINERIA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B1CDEA-91D2-7EF6-13ED-80AA01C44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E22E1AD3-98F5-4C47-6FDD-B122319ED8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1BE5DC-EA3A-B16B-50B4-052F926FB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019" y="182919"/>
            <a:ext cx="2304488" cy="30726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C6114F1-6199-7C99-957A-7DFB9B61F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52" y="2509536"/>
            <a:ext cx="2590479" cy="34539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89AE17-6DB0-2825-5811-C55E08264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1" r="22392" b="21781"/>
          <a:stretch/>
        </p:blipFill>
        <p:spPr>
          <a:xfrm>
            <a:off x="7653455" y="182920"/>
            <a:ext cx="4201475" cy="22157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38498A2-3BF9-D579-93E3-3085FF68DC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19" y="3429003"/>
            <a:ext cx="2304488" cy="307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21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2710C-7044-614E-9A83-C047FD283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B57385-3C47-F628-E6DE-7AA96269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1BECE7-DE5A-3A5C-18C9-C8E8316D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MTTO JARDINERIA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515937-742B-1BF7-22F9-A4DA1A4E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5B85082D-8BC8-0D87-EF39-0CF8D8CF9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177BC2F-BA1D-630A-E0EB-8BC33FC70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19" y="264444"/>
            <a:ext cx="2560252" cy="341366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04DE328-D408-8804-C133-DB078942DAAB}"/>
              </a:ext>
            </a:extLst>
          </p:cNvPr>
          <p:cNvSpPr txBox="1"/>
          <p:nvPr/>
        </p:nvSpPr>
        <p:spPr>
          <a:xfrm>
            <a:off x="7739272" y="1542691"/>
            <a:ext cx="316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badi" panose="020B0604020104020204" pitchFamily="34" charset="0"/>
              </a:rPr>
              <a:t>Poda árbol paradero 1 para mejor iluminación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ED422DB-A6B4-D043-C762-A0E2200C77E0}"/>
              </a:ext>
            </a:extLst>
          </p:cNvPr>
          <p:cNvSpPr txBox="1"/>
          <p:nvPr/>
        </p:nvSpPr>
        <p:spPr>
          <a:xfrm>
            <a:off x="5804454" y="4257037"/>
            <a:ext cx="3644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>
                <a:latin typeface="Abadi" panose="020B0604020104020204" pitchFamily="34" charset="0"/>
              </a:rPr>
              <a:t>Poda de árboles que obstruyen señaléticas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E671F9B-BC19-7122-3123-A18D5AB86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07" y="2586060"/>
            <a:ext cx="2504380" cy="333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5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951897-33B6-FD14-D62C-60AE5F621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99C89D5-72E3-424D-07C5-D7E9D411D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7285DD-4AFA-B5D0-232F-E31E1A10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MTTO JARDINERIA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D1942E-432D-A17A-6B80-65EC39CD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3582C263-8BE2-2019-CB95-8098323DF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EB074A-D457-16FE-E02D-DEAB09B9406C}"/>
              </a:ext>
            </a:extLst>
          </p:cNvPr>
          <p:cNvSpPr txBox="1"/>
          <p:nvPr/>
        </p:nvSpPr>
        <p:spPr>
          <a:xfrm>
            <a:off x="5217022" y="3478963"/>
            <a:ext cx="315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badi" panose="020B0604020104020204" pitchFamily="34" charset="0"/>
              </a:rPr>
              <a:t>Poda en retorno de Sale Center CDMK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C124D64-7050-5864-E33A-31AE325D20E1}"/>
              </a:ext>
            </a:extLst>
          </p:cNvPr>
          <p:cNvSpPr txBox="1"/>
          <p:nvPr/>
        </p:nvSpPr>
        <p:spPr>
          <a:xfrm>
            <a:off x="8768723" y="3486235"/>
            <a:ext cx="299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>
                <a:latin typeface="Abadi" panose="020B0604020104020204" pitchFamily="34" charset="0"/>
              </a:rPr>
              <a:t>Socoleo</a:t>
            </a:r>
            <a:r>
              <a:rPr lang="es-MX" dirty="0">
                <a:latin typeface="Abadi" panose="020B0604020104020204" pitchFamily="34" charset="0"/>
              </a:rPr>
              <a:t> en callejón parque Xaman Ha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61CB375-EAC3-6B5F-6A08-CA152AF02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5"/>
          <a:stretch/>
        </p:blipFill>
        <p:spPr>
          <a:xfrm>
            <a:off x="5217022" y="49960"/>
            <a:ext cx="3150309" cy="3429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03EE5D7-7054-64AB-9CAB-45F0B9FB56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4"/>
          <a:stretch/>
        </p:blipFill>
        <p:spPr>
          <a:xfrm>
            <a:off x="8768723" y="49960"/>
            <a:ext cx="2994375" cy="3429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514E935-A676-6253-23F2-A74ABC634E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4" b="38301"/>
          <a:stretch/>
        </p:blipFill>
        <p:spPr>
          <a:xfrm>
            <a:off x="5217022" y="4092749"/>
            <a:ext cx="2887553" cy="2731702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A4EA280-09F5-4CB5-0600-00DEC0CDDFC4}"/>
              </a:ext>
            </a:extLst>
          </p:cNvPr>
          <p:cNvSpPr txBox="1"/>
          <p:nvPr/>
        </p:nvSpPr>
        <p:spPr>
          <a:xfrm>
            <a:off x="8104575" y="5145081"/>
            <a:ext cx="3936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badi" panose="020B0604020104020204" pitchFamily="34" charset="0"/>
              </a:rPr>
              <a:t>Nebulización en todas las vialidades principales CDMK</a:t>
            </a:r>
          </a:p>
        </p:txBody>
      </p:sp>
    </p:spTree>
    <p:extLst>
      <p:ext uri="{BB962C8B-B14F-4D97-AF65-F5344CB8AC3E}">
        <p14:creationId xmlns:p14="http://schemas.microsoft.com/office/powerpoint/2010/main" val="593762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9037E-5477-FF75-8509-0EE8691C5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7740BE-663F-6B21-6C8F-003E656D7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107CD2-C5AC-67F3-0FDB-6F1AAF26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LIMPIEZA DE VIALIDADES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EDA723-7456-F684-69B9-36AEC058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347EB5DC-D947-CA10-01A4-4E06BD1BE4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5EA70FB-CD7B-5578-F601-A7E8C711C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3" t="3994"/>
          <a:stretch/>
        </p:blipFill>
        <p:spPr>
          <a:xfrm>
            <a:off x="5202078" y="160341"/>
            <a:ext cx="3095381" cy="268887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4181DD6-A363-3C3D-85D6-3C387E9FF5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0"/>
          <a:stretch/>
        </p:blipFill>
        <p:spPr>
          <a:xfrm>
            <a:off x="5202079" y="3104970"/>
            <a:ext cx="3980419" cy="282026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95EC102-973F-7174-AF0A-B976490A9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57" y="2460116"/>
            <a:ext cx="2598839" cy="34651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9ADD8C1-6F48-52CF-F46A-321FF9679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510" y="160340"/>
            <a:ext cx="3552485" cy="19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63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DD8A3B-CD2E-723C-BD1C-605C9B28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C48B1D2-D0B3-792D-E098-C601ED1DA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54912E-BB02-8119-9A8A-83BBF163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LIMPIEZA DE REJILLAS PLUVIALES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031263-7A71-602A-2892-950FFDB8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76B4A19F-A8C4-524B-9967-5102DFDB6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C7C5A8-48BA-AD58-AB46-4C923394A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21" y="127706"/>
            <a:ext cx="4495069" cy="20258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DA4181-5F02-B5DA-8A12-B4EC21BAC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60" y="2232911"/>
            <a:ext cx="4495069" cy="20258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C8B5DE8-154D-A712-42EB-EB340690F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21" y="4338118"/>
            <a:ext cx="4495069" cy="202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0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E8B2C-620A-40AE-BE2D-D651FB69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45" y="383479"/>
            <a:ext cx="10515600" cy="69769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/>
              <a:t>MOROSOS </a:t>
            </a:r>
            <a:br>
              <a:rPr lang="en-US" sz="2400" b="1" dirty="0"/>
            </a:br>
            <a:r>
              <a:rPr lang="en-US" sz="2400" b="1" dirty="0"/>
              <a:t>ENERO 2024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AE3145-3B5F-48E9-8598-E14DCCAC0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163" y="5720956"/>
            <a:ext cx="2304401" cy="9279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5ECE6B-00A5-2C68-C43A-2F3A03001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6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68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69A58-DFA7-CB80-A753-770454B07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5FD5E37-4300-A545-B919-29B41DE96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93D9A9-833F-C68C-49D4-EBB68ED2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COLOCACIÓN DE SEÑALETICA AMBIENTAL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4DBB39-F2A9-AC9B-B5E8-936D329F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931724E7-FDFD-4C02-18B2-E41E69FD65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534D2B-2A98-90C9-995D-AD5D7F158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38"/>
          <a:stretch/>
        </p:blipFill>
        <p:spPr>
          <a:xfrm>
            <a:off x="5179021" y="160339"/>
            <a:ext cx="2459191" cy="32947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E8FF1E4-0BDF-70AB-8178-67FCB4CF6C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 b="20966"/>
          <a:stretch/>
        </p:blipFill>
        <p:spPr>
          <a:xfrm>
            <a:off x="5179021" y="3796147"/>
            <a:ext cx="2459191" cy="28892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B795AF-5F18-CDDF-1F5A-7A7711199B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6" b="25797"/>
          <a:stretch/>
        </p:blipFill>
        <p:spPr>
          <a:xfrm>
            <a:off x="8110331" y="160341"/>
            <a:ext cx="3487716" cy="33188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D1B21A4-BAF1-DF07-96AD-EEEA19A7EA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8" b="34773"/>
          <a:stretch/>
        </p:blipFill>
        <p:spPr>
          <a:xfrm>
            <a:off x="8764708" y="3796149"/>
            <a:ext cx="2833341" cy="236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15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A1AD04-59C9-49A9-21F9-0FDEA55FE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4360CE0-BE52-7B71-4785-A5AB68D2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90A101-5473-E8E0-F000-3157EA92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EVENTO DÍA DE REYES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05 DE ENERO 2024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1B323E-0FD2-4568-4D99-B6A92DA05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C97D6BC8-5750-7C82-10E6-D1E0C33E45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B2CFBE9-2FF4-7131-E118-304CF14A2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8802" y="526266"/>
            <a:ext cx="2927418" cy="219556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1B638D4-3116-FEEE-024C-731520846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71" y="160339"/>
            <a:ext cx="3903224" cy="292741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7D064CE-11C6-319B-E9EA-CE090A197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24" y="3171880"/>
            <a:ext cx="4086087" cy="306456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4A7D4D4-1F12-5E1B-B24A-9380E409E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8800" y="3516437"/>
            <a:ext cx="2756451" cy="206733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E27A9FC-B853-450E-D975-76AFEFCE5346}"/>
              </a:ext>
            </a:extLst>
          </p:cNvPr>
          <p:cNvSpPr txBox="1"/>
          <p:nvPr/>
        </p:nvSpPr>
        <p:spPr>
          <a:xfrm>
            <a:off x="5154724" y="6344189"/>
            <a:ext cx="408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badi" panose="020B0604020104020204" pitchFamily="34" charset="0"/>
              </a:rPr>
              <a:t>Venta de comida y regalo de rosca</a:t>
            </a:r>
          </a:p>
        </p:txBody>
      </p:sp>
    </p:spTree>
    <p:extLst>
      <p:ext uri="{BB962C8B-B14F-4D97-AF65-F5344CB8AC3E}">
        <p14:creationId xmlns:p14="http://schemas.microsoft.com/office/powerpoint/2010/main" val="467700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6F0275-9F2A-0DDF-7E81-27D2B327C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A2FED26-9E35-3F23-9694-D0D6323ED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701C90-7104-48A0-4799-CE6892CE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EVENTO DÍA DE REYES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C001A7-7C6F-6FE7-336B-EA4B6BABF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5C7CD564-F04E-652A-5AED-357A109F85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7A75FD-836F-7BB2-AAB4-0B068495B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20" y="160339"/>
            <a:ext cx="3161101" cy="23708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EDF0ED-0791-03C0-D3AA-23C17B26C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94" y="160339"/>
            <a:ext cx="3161101" cy="23708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92304F5-A28D-0C7D-2477-1A2FB5052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20" y="2786457"/>
            <a:ext cx="3161101" cy="23708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CF90BEF-1910-3568-3906-CA9C9DBED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10" y="2786457"/>
            <a:ext cx="3374885" cy="253116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4132F2-4860-33F9-DDE9-D22456965321}"/>
              </a:ext>
            </a:extLst>
          </p:cNvPr>
          <p:cNvSpPr txBox="1"/>
          <p:nvPr/>
        </p:nvSpPr>
        <p:spPr>
          <a:xfrm>
            <a:off x="5190795" y="5555903"/>
            <a:ext cx="666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badi" panose="020B0604020104020204" pitchFamily="34" charset="0"/>
              </a:rPr>
              <a:t>Concursos y fotografía con los Reyes Magos</a:t>
            </a:r>
          </a:p>
        </p:txBody>
      </p:sp>
    </p:spTree>
    <p:extLst>
      <p:ext uri="{BB962C8B-B14F-4D97-AF65-F5344CB8AC3E}">
        <p14:creationId xmlns:p14="http://schemas.microsoft.com/office/powerpoint/2010/main" val="1866105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88467C-7E0E-6849-AEBF-CE2FC43A4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AAC4070-60BC-C6E6-DE29-FA42D9798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956EF3-AE46-035D-4DBF-28864FBE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EVENTO DÍA DE REYES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156612-8F71-D31B-8AEF-4F70D670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2AD4DF08-31B9-EB27-D582-A4D6ACE3F0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0855E4-1097-672D-02AB-A2741345F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2555" y="474402"/>
            <a:ext cx="3731718" cy="27987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912244-3050-0AE7-0440-BD9EE4CA8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5" y="2989879"/>
            <a:ext cx="3968835" cy="297662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56FC9CB-9994-9CF5-0AC7-26F504612C42}"/>
              </a:ext>
            </a:extLst>
          </p:cNvPr>
          <p:cNvSpPr txBox="1"/>
          <p:nvPr/>
        </p:nvSpPr>
        <p:spPr>
          <a:xfrm>
            <a:off x="7977809" y="1369509"/>
            <a:ext cx="396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badi" panose="020B0604020104020204" pitchFamily="34" charset="0"/>
              </a:rPr>
              <a:t>Escribe tú carta a los Reyes Magos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65C81E-70A4-2405-0ACF-31D0560519BD}"/>
              </a:ext>
            </a:extLst>
          </p:cNvPr>
          <p:cNvSpPr txBox="1"/>
          <p:nvPr/>
        </p:nvSpPr>
        <p:spPr>
          <a:xfrm>
            <a:off x="5009072" y="4863554"/>
            <a:ext cx="312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badi" panose="020B0604020104020204" pitchFamily="34" charset="0"/>
              </a:rPr>
              <a:t>Asistieron 400 personas aproximadamente</a:t>
            </a:r>
          </a:p>
        </p:txBody>
      </p:sp>
    </p:spTree>
    <p:extLst>
      <p:ext uri="{BB962C8B-B14F-4D97-AF65-F5344CB8AC3E}">
        <p14:creationId xmlns:p14="http://schemas.microsoft.com/office/powerpoint/2010/main" val="2787429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0A5014-C7B5-6055-D1F5-BB99E920B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EEAA1D8-A1C3-37D4-DA45-81CED9985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FBCCE2-1983-96B3-93E1-2E3040262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VIGILANCIA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294F79-13A9-26C4-8DB7-3754D7ED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34D7975D-E7F7-DFD1-55B2-3970F9EE40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E24E1B-791B-C4E7-F4E5-FB75DC57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262" y="160339"/>
            <a:ext cx="4142548" cy="53726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28DD2FC-D2DF-6211-5153-3BDB5C10A4F0}"/>
              </a:ext>
            </a:extLst>
          </p:cNvPr>
          <p:cNvSpPr txBox="1"/>
          <p:nvPr/>
        </p:nvSpPr>
        <p:spPr>
          <a:xfrm>
            <a:off x="5009072" y="5778671"/>
            <a:ext cx="718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badi" panose="020B0604020104020204" pitchFamily="34" charset="0"/>
              </a:rPr>
              <a:t>Se ingresa oficio a Secretaria de Seguridad Pública </a:t>
            </a:r>
          </a:p>
        </p:txBody>
      </p:sp>
    </p:spTree>
    <p:extLst>
      <p:ext uri="{BB962C8B-B14F-4D97-AF65-F5344CB8AC3E}">
        <p14:creationId xmlns:p14="http://schemas.microsoft.com/office/powerpoint/2010/main" val="1667444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C8223D-FE09-ADB6-C054-1BB8932DF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2A09B54-9DCE-F63F-58C5-E8C75B1CD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485BC8-1E8B-8D66-A6C6-F2E56398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VIGILANCIA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0C601B-186F-D33D-B981-A31A65F3A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1CEF2650-6AEA-B657-4744-7449B670D6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4A9839-9D8F-DFA1-6016-E3A70D217F12}"/>
              </a:ext>
            </a:extLst>
          </p:cNvPr>
          <p:cNvSpPr txBox="1"/>
          <p:nvPr/>
        </p:nvSpPr>
        <p:spPr>
          <a:xfrm>
            <a:off x="5009072" y="5778671"/>
            <a:ext cx="718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badi" panose="020B0604020104020204" pitchFamily="34" charset="0"/>
              </a:rPr>
              <a:t>Se ingresa oficio a Secretaria de Servicios Públicos Municipales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F7F336C-356E-1F15-59B3-C126FE887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669" y="175319"/>
            <a:ext cx="5085733" cy="54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57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97651-A150-E6C1-AC93-B89918ED9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D05174E-8E82-2F80-06D0-0AEF4459A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B36713-FF8E-EC3D-56D5-58B459CC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VIGILANCIA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9D10D7-D52B-1086-5953-83BC1026B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95522AE0-4817-34D8-7613-D720F31D56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72456B-BE18-C3F4-9EA4-251CEE814251}"/>
              </a:ext>
            </a:extLst>
          </p:cNvPr>
          <p:cNvSpPr txBox="1"/>
          <p:nvPr/>
        </p:nvSpPr>
        <p:spPr>
          <a:xfrm>
            <a:off x="5009072" y="5778671"/>
            <a:ext cx="718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badi" panose="020B0604020104020204" pitchFamily="34" charset="0"/>
              </a:rPr>
              <a:t>Se ingresa oficio a la Guardia Nacional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F93027-442E-FD0D-6B81-3A4E0348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339" y="160339"/>
            <a:ext cx="3915064" cy="54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26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F9DF82-F53F-160F-97B6-BBEB06BDF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22A6424-CCD9-0DC3-6A60-D79088A87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E4B8E0-FE06-434B-86DE-1E4C502C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" y="581893"/>
            <a:ext cx="3991109" cy="3214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VIGILANCIA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D488AA-CFCF-1984-B2FA-51AD52408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07" y="5925235"/>
            <a:ext cx="2304488" cy="932769"/>
          </a:xfrm>
          <a:prstGeom prst="rect">
            <a:avLst/>
          </a:prstGeom>
        </p:spPr>
      </p:pic>
      <p:sp>
        <p:nvSpPr>
          <p:cNvPr id="7" name="AutoShape 6" descr="blob:https://web.whatsapp.com/9779f1df-78e2-4b4a-aea7-cef7df9cb0a6">
            <a:extLst>
              <a:ext uri="{FF2B5EF4-FFF2-40B4-BE49-F238E27FC236}">
                <a16:creationId xmlns:a16="http://schemas.microsoft.com/office/drawing/2014/main" id="{EC13DE0D-C055-29F7-D208-B7DADBBB1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94563D-D533-5452-58AF-ECD44686A39A}"/>
              </a:ext>
            </a:extLst>
          </p:cNvPr>
          <p:cNvSpPr txBox="1"/>
          <p:nvPr/>
        </p:nvSpPr>
        <p:spPr>
          <a:xfrm>
            <a:off x="5009072" y="5579891"/>
            <a:ext cx="718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badi" panose="020B0604020104020204" pitchFamily="34" charset="0"/>
              </a:rPr>
              <a:t>Ingreso de Seguridad Pública y Guardia Nacional para realizar rondines dentro de CDMK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7EDB1E2-DF5E-FED0-A703-4D4943C19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3"/>
          <a:stretch/>
        </p:blipFill>
        <p:spPr>
          <a:xfrm>
            <a:off x="5179021" y="160339"/>
            <a:ext cx="3236110" cy="23045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5C4A998-AD29-4712-68C9-DF315BAEB8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6" b="42416"/>
          <a:stretch/>
        </p:blipFill>
        <p:spPr>
          <a:xfrm>
            <a:off x="8997245" y="160339"/>
            <a:ext cx="2765850" cy="23045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C5819C-230E-4090-88F8-B316C3511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9" t="13720" r="11141" b="32174"/>
          <a:stretch/>
        </p:blipFill>
        <p:spPr>
          <a:xfrm>
            <a:off x="5179019" y="2872297"/>
            <a:ext cx="3440608" cy="234678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8BA45D7-4192-417A-D379-659968A405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2338"/>
          <a:stretch/>
        </p:blipFill>
        <p:spPr>
          <a:xfrm>
            <a:off x="8789574" y="2782324"/>
            <a:ext cx="3225366" cy="24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3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F5FEA3-B984-4E97-9188-870CB855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7"/>
            <a:ext cx="10515600" cy="15058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1700" dirty="0"/>
            </a:br>
            <a:br>
              <a:rPr lang="en-US" sz="1700" dirty="0"/>
            </a:br>
            <a:br>
              <a:rPr lang="en-US" sz="2500" dirty="0"/>
            </a:br>
            <a:r>
              <a:rPr lang="en-US" sz="2500" b="1" dirty="0"/>
              <a:t>FONDO DE GARANTIA</a:t>
            </a:r>
            <a:br>
              <a:rPr lang="en-US" sz="2500" b="1" dirty="0"/>
            </a:br>
            <a:r>
              <a:rPr lang="en-US" sz="2500" b="1" dirty="0"/>
              <a:t>ENERO 2024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4E930F-C6B6-4392-A8A0-E20757511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781" y="5740430"/>
            <a:ext cx="2304488" cy="9327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DF781DF-37F6-BC52-C933-8C0B25F2F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67975"/>
            <a:ext cx="10515600" cy="297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6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3C060-4E93-4365-BF7A-A3682677D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169184"/>
            <a:ext cx="10515600" cy="1325563"/>
          </a:xfrm>
        </p:spPr>
        <p:txBody>
          <a:bodyPr>
            <a:normAutofit/>
          </a:bodyPr>
          <a:lstStyle/>
          <a:p>
            <a:r>
              <a:rPr lang="es-MX" sz="2500" b="1" dirty="0"/>
              <a:t>INGRESOS / EGRESOS</a:t>
            </a:r>
            <a:br>
              <a:rPr lang="es-MX" sz="2500" b="1" dirty="0"/>
            </a:br>
            <a:r>
              <a:rPr lang="es-MX" sz="2500" b="1" dirty="0"/>
              <a:t>ENERO 2024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61B806-3312-4329-8068-94E1DD7F2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181" y="5658194"/>
            <a:ext cx="2304488" cy="9327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4F3F52A-3492-7984-9678-47FA8425E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22" y="1633744"/>
            <a:ext cx="8034504" cy="359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92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B7184-A355-D623-A6DA-6EBFD577B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E0224-E054-9B29-231B-5EA84CCD8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169184"/>
            <a:ext cx="10515600" cy="1325563"/>
          </a:xfrm>
        </p:spPr>
        <p:txBody>
          <a:bodyPr>
            <a:normAutofit/>
          </a:bodyPr>
          <a:lstStyle/>
          <a:p>
            <a:r>
              <a:rPr lang="es-MX" sz="2500" b="1" dirty="0"/>
              <a:t>INGRESOS / EGRESOS</a:t>
            </a:r>
            <a:br>
              <a:rPr lang="es-MX" sz="2500" b="1" dirty="0"/>
            </a:br>
            <a:r>
              <a:rPr lang="es-MX" sz="2500" b="1" dirty="0"/>
              <a:t>ENERO 2024 - Detalle cuotas atrasadas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DF1B84-0277-34AF-D324-E720891A7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181" y="5658194"/>
            <a:ext cx="2304488" cy="9327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FEC068B-36DC-BBDD-DBFF-C5E9870AE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531" y="1590262"/>
            <a:ext cx="8201459" cy="43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7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87E9E-8943-4184-5FF9-600119524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FC07F-FA6F-F1F7-C4AD-E8331EC7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169184"/>
            <a:ext cx="10515600" cy="1325563"/>
          </a:xfrm>
        </p:spPr>
        <p:txBody>
          <a:bodyPr>
            <a:normAutofit/>
          </a:bodyPr>
          <a:lstStyle/>
          <a:p>
            <a:r>
              <a:rPr lang="es-MX" sz="2500" b="1" dirty="0"/>
              <a:t>INGRESOS / EGRESOS</a:t>
            </a:r>
            <a:br>
              <a:rPr lang="es-MX" sz="2500" b="1" dirty="0"/>
            </a:br>
            <a:r>
              <a:rPr lang="es-MX" sz="2500" b="1" dirty="0"/>
              <a:t>ENERO 2024 – Presupuesto VS Gasto Real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0EBF0B-66A4-06DB-4C20-71FCB09A4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181" y="5658194"/>
            <a:ext cx="2304488" cy="9327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681CEB-49DA-E632-C645-B84AF200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778" y="1494747"/>
            <a:ext cx="7607403" cy="498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94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9EF0F-EB6C-4A9C-BFCC-77204E2D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8"/>
            <a:ext cx="10515600" cy="7781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1700" dirty="0"/>
            </a:br>
            <a:br>
              <a:rPr lang="en-US" sz="1700" dirty="0"/>
            </a:br>
            <a:br>
              <a:rPr lang="en-US" sz="1700" dirty="0"/>
            </a:br>
            <a:r>
              <a:rPr lang="en-US" sz="2800" b="1" dirty="0"/>
              <a:t>SALDO EN BANCOS</a:t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8ACA0DE-8DBB-4686-B22C-0D7B254AE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981" y="5810594"/>
            <a:ext cx="2304488" cy="9327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72612" y="3646568"/>
            <a:ext cx="64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CUENTA FONDO DE GARANTIA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38201" y="1236127"/>
            <a:ext cx="632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CUENTA CUOTAS MANTENIMIENTO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86A2E8-82AA-15AF-4DAC-75887E647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308" y="4056121"/>
            <a:ext cx="5983399" cy="171425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6F7D69-808D-35CB-681E-3AFFED507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50" y="1709971"/>
            <a:ext cx="6163508" cy="16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2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60269-0658-480A-9647-D2F27E6B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/>
              <a:t>CONTRATOS NO FIRMADOS</a:t>
            </a:r>
            <a:br>
              <a:rPr lang="es-MX" sz="2500" b="1" dirty="0"/>
            </a:br>
            <a:r>
              <a:rPr lang="es-MX" sz="2500" b="1" dirty="0"/>
              <a:t>ENERO 2024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F0C63F-7E8F-4BF6-B589-E417FC7D3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581" y="5759348"/>
            <a:ext cx="2304488" cy="9327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7DC676-A320-24B8-4E92-90348DA5C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60" y="2101509"/>
            <a:ext cx="11228280" cy="34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794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12236</TotalTime>
  <Words>392</Words>
  <Application>Microsoft Office PowerPoint</Application>
  <PresentationFormat>Panorámica</PresentationFormat>
  <Paragraphs>76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Abadi</vt:lpstr>
      <vt:lpstr>Abadi Extra Light</vt:lpstr>
      <vt:lpstr>Arial</vt:lpstr>
      <vt:lpstr>Calibri</vt:lpstr>
      <vt:lpstr>Calibri Light</vt:lpstr>
      <vt:lpstr>Tema de Office</vt:lpstr>
      <vt:lpstr> REPORTE MENSUAL  </vt:lpstr>
      <vt:lpstr>CUOTAS MANTENIMIENTO RESUMEN DE COBRANZA  ENERO 2024</vt:lpstr>
      <vt:lpstr>MOROSOS  ENERO 2024</vt:lpstr>
      <vt:lpstr>   FONDO DE GARANTIA ENERO 2024</vt:lpstr>
      <vt:lpstr>INGRESOS / EGRESOS ENERO 2024</vt:lpstr>
      <vt:lpstr>INGRESOS / EGRESOS ENERO 2024 - Detalle cuotas atrasadas</vt:lpstr>
      <vt:lpstr>INGRESOS / EGRESOS ENERO 2024 – Presupuesto VS Gasto Real</vt:lpstr>
      <vt:lpstr>   SALDO EN BANCOS </vt:lpstr>
      <vt:lpstr>CONTRATOS NO FIRMADOS ENERO 2024</vt:lpstr>
      <vt:lpstr>CONSUMO ALUMBRADO PÚBLICO</vt:lpstr>
      <vt:lpstr>CONSUMO ALUMBRADO PÚBLICO</vt:lpstr>
      <vt:lpstr>CONSUMO ALUMBRADO PÚBLICO</vt:lpstr>
      <vt:lpstr>CONSUMO ALUMBRADO PÚBLICO</vt:lpstr>
      <vt:lpstr>CONSUMO ALUMBRADO PÚBLICO</vt:lpstr>
      <vt:lpstr>CONSUMO ALUMBRADO PÚBLICO</vt:lpstr>
      <vt:lpstr>CONSUMO ALUMBRADO PÚBLICO</vt:lpstr>
      <vt:lpstr>EVENTO DÍA DEL NIÑOS ABRIL 29, 2022</vt:lpstr>
      <vt:lpstr>EVENTO DÍA DEL NIÑOS ABRIL 29, 2022</vt:lpstr>
      <vt:lpstr>MTTO. VARIOS</vt:lpstr>
      <vt:lpstr>MTTO VARIOS</vt:lpstr>
      <vt:lpstr>MTTO VARIOS</vt:lpstr>
      <vt:lpstr>MTTO VARIOS</vt:lpstr>
      <vt:lpstr>MTTO VARIOS</vt:lpstr>
      <vt:lpstr>MTTO VARIOS</vt:lpstr>
      <vt:lpstr>MTTO JARDINERIA</vt:lpstr>
      <vt:lpstr>MTTO JARDINERIA</vt:lpstr>
      <vt:lpstr>MTTO JARDINERIA</vt:lpstr>
      <vt:lpstr>LIMPIEZA DE VIALIDADES</vt:lpstr>
      <vt:lpstr>LIMPIEZA DE REJILLAS PLUVIALES</vt:lpstr>
      <vt:lpstr>COLOCACIÓN DE SEÑALETICA AMBIENTAL</vt:lpstr>
      <vt:lpstr>EVENTO DÍA DE REYES 05 DE ENERO 2024</vt:lpstr>
      <vt:lpstr>EVENTO DÍA DE REYES</vt:lpstr>
      <vt:lpstr>EVENTO DÍA DE REYES</vt:lpstr>
      <vt:lpstr>VIGILANCIA</vt:lpstr>
      <vt:lpstr>VIGILANCIA</vt:lpstr>
      <vt:lpstr>VIGILANCIA</vt:lpstr>
      <vt:lpstr>VIGILANCIA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REPORTE MENSUAL</dc:title>
  <dc:creator>Karina Durán</dc:creator>
  <cp:lastModifiedBy>Administracion CIMA</cp:lastModifiedBy>
  <cp:revision>214</cp:revision>
  <dcterms:created xsi:type="dcterms:W3CDTF">2022-04-01T22:32:39Z</dcterms:created>
  <dcterms:modified xsi:type="dcterms:W3CDTF">2024-02-19T23:05:50Z</dcterms:modified>
</cp:coreProperties>
</file>